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14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40962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910666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7346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75463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9779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365535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FC5278-5AB9-45E3-81F2-C2AF5B32E404}"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1756664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FC5278-5AB9-45E3-81F2-C2AF5B32E404}"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26616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C5278-5AB9-45E3-81F2-C2AF5B32E404}"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972991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613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30478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5278-5AB9-45E3-81F2-C2AF5B32E404}"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8A62A-F728-448A-B1C6-19AD49680DE2}" type="slidenum">
              <a:rPr lang="en-US" smtClean="0"/>
              <a:t>‹#›</a:t>
            </a:fld>
            <a:endParaRPr lang="en-US"/>
          </a:p>
        </p:txBody>
      </p:sp>
    </p:spTree>
    <p:extLst>
      <p:ext uri="{BB962C8B-B14F-4D97-AF65-F5344CB8AC3E}">
        <p14:creationId xmlns:p14="http://schemas.microsoft.com/office/powerpoint/2010/main" val="2709748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jpg"/><Relationship Id="rId12" Type="http://schemas.openxmlformats.org/officeDocument/2006/relationships/image" Target="../media/image9.jpeg"/><Relationship Id="rId2" Type="http://schemas.openxmlformats.org/officeDocument/2006/relationships/video" Target="../media/media1.mp4"/><Relationship Id="rId16" Type="http://schemas.openxmlformats.org/officeDocument/2006/relationships/hyperlink" Target="https://github.com/AhlamBest/Smart-Ambulance---Traffic-Management-Group3.git" TargetMode="External"/><Relationship Id="rId1" Type="http://schemas.microsoft.com/office/2007/relationships/media" Target="../media/media1.mp4"/><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61109" y="-11867"/>
            <a:ext cx="7930891" cy="6897024"/>
            <a:chOff x="4259702" y="-304128"/>
            <a:chExt cx="7930891" cy="7124802"/>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702" y="-304128"/>
              <a:ext cx="7930891" cy="712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721481" y="1928712"/>
              <a:ext cx="4983752" cy="4073102"/>
              <a:chOff x="6652894" y="2754491"/>
              <a:chExt cx="7602353" cy="3867842"/>
            </a:xfrm>
          </p:grpSpPr>
          <p:sp>
            <p:nvSpPr>
              <p:cNvPr id="8" name="Rectangle 7"/>
              <p:cNvSpPr/>
              <p:nvPr/>
            </p:nvSpPr>
            <p:spPr>
              <a:xfrm>
                <a:off x="6652894" y="2754491"/>
                <a:ext cx="7602353" cy="16659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all" spc="0" normalizeH="0" baseline="0" noProof="0" dirty="0">
                    <a:ln>
                      <a:noFill/>
                    </a:ln>
                    <a:solidFill>
                      <a:schemeClr val="bg1"/>
                    </a:solidFill>
                    <a:effectLst/>
                    <a:uLnTx/>
                    <a:uFillTx/>
                    <a:latin typeface="Cambria" panose="02040503050406030204" pitchFamily="18" charset="0"/>
                    <a:ea typeface="Cambria" panose="02040503050406030204" pitchFamily="18" charset="0"/>
                    <a:sym typeface="Gill Sans Light"/>
                  </a:rPr>
                  <a:t>Smart ambulance : traffic management </a:t>
                </a:r>
                <a:endParaRPr kumimoji="0" lang="en-US" sz="3600" b="0" i="0" u="none" strike="noStrike" kern="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endParaRPr>
              </a:p>
            </p:txBody>
          </p:sp>
          <p:sp>
            <p:nvSpPr>
              <p:cNvPr id="9" name="Rectangle 8"/>
              <p:cNvSpPr/>
              <p:nvPr/>
            </p:nvSpPr>
            <p:spPr>
              <a:xfrm>
                <a:off x="6787438" y="5293890"/>
                <a:ext cx="5280782" cy="1328443"/>
              </a:xfrm>
              <a:prstGeom prst="rect">
                <a:avLst/>
              </a:prstGeom>
            </p:spPr>
            <p:txBody>
              <a:bodyPr wrap="square">
                <a:spAutoFit/>
              </a:bodyPr>
              <a:lstStyle/>
              <a:p>
                <a:r>
                  <a:rPr lang="en-US" sz="1600" dirty="0" err="1">
                    <a:solidFill>
                      <a:schemeClr val="bg1"/>
                    </a:solidFill>
                    <a:latin typeface="+mj-lt"/>
                    <a:cs typeface="Andalus" panose="02020603050405020304" pitchFamily="18" charset="-78"/>
                  </a:rPr>
                  <a:t>Taiba</a:t>
                </a:r>
                <a:r>
                  <a:rPr lang="en-US" sz="1600" dirty="0">
                    <a:solidFill>
                      <a:schemeClr val="bg1"/>
                    </a:solidFill>
                    <a:latin typeface="+mj-lt"/>
                    <a:cs typeface="Andalus" panose="02020603050405020304" pitchFamily="18" charset="-78"/>
                  </a:rPr>
                  <a:t> Saleh Al </a:t>
                </a:r>
                <a:r>
                  <a:rPr lang="en-US" sz="1600" dirty="0" err="1">
                    <a:solidFill>
                      <a:schemeClr val="bg1"/>
                    </a:solidFill>
                    <a:latin typeface="+mj-lt"/>
                    <a:cs typeface="Andalus" panose="02020603050405020304" pitchFamily="18" charset="-78"/>
                  </a:rPr>
                  <a:t>Araimi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Sheikha</a:t>
                </a:r>
                <a:r>
                  <a:rPr lang="en-US" sz="1600" dirty="0">
                    <a:solidFill>
                      <a:schemeClr val="bg1"/>
                    </a:solidFill>
                    <a:latin typeface="+mj-lt"/>
                    <a:cs typeface="Andalus" panose="02020603050405020304" pitchFamily="18" charset="-78"/>
                  </a:rPr>
                  <a:t> Raid  Al </a:t>
                </a:r>
                <a:r>
                  <a:rPr lang="en-US" sz="1600" dirty="0" err="1">
                    <a:solidFill>
                      <a:schemeClr val="bg1"/>
                    </a:solidFill>
                    <a:latin typeface="+mj-lt"/>
                    <a:cs typeface="Andalus" panose="02020603050405020304" pitchFamily="18" charset="-78"/>
                  </a:rPr>
                  <a:t>Ruzaiqi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Rawdah</a:t>
                </a:r>
                <a:r>
                  <a:rPr lang="en-US" sz="1600" dirty="0">
                    <a:solidFill>
                      <a:schemeClr val="bg1"/>
                    </a:solidFill>
                    <a:latin typeface="+mj-lt"/>
                    <a:cs typeface="Andalus" panose="02020603050405020304" pitchFamily="18" charset="-78"/>
                  </a:rPr>
                  <a:t> Mohammed Al </a:t>
                </a:r>
                <a:r>
                  <a:rPr lang="en-US" sz="1600" dirty="0" err="1">
                    <a:solidFill>
                      <a:schemeClr val="bg1"/>
                    </a:solidFill>
                    <a:latin typeface="+mj-lt"/>
                    <a:cs typeface="Andalus" panose="02020603050405020304" pitchFamily="18" charset="-78"/>
                  </a:rPr>
                  <a:t>Shamsi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Ahlam</a:t>
                </a:r>
                <a:r>
                  <a:rPr lang="en-US" sz="1600" dirty="0">
                    <a:solidFill>
                      <a:schemeClr val="bg1"/>
                    </a:solidFill>
                    <a:latin typeface="+mj-lt"/>
                    <a:cs typeface="Andalus" panose="02020603050405020304" pitchFamily="18" charset="-78"/>
                  </a:rPr>
                  <a:t>  Ali Al </a:t>
                </a:r>
                <a:r>
                  <a:rPr lang="en-US" sz="1600" dirty="0" err="1">
                    <a:solidFill>
                      <a:schemeClr val="bg1"/>
                    </a:solidFill>
                    <a:latin typeface="+mj-lt"/>
                    <a:cs typeface="Andalus" panose="02020603050405020304" pitchFamily="18" charset="-78"/>
                  </a:rPr>
                  <a:t>Sheheimi</a:t>
                </a:r>
                <a:endParaRPr lang="en-US" sz="1600" dirty="0">
                  <a:solidFill>
                    <a:schemeClr val="bg1"/>
                  </a:solidFill>
                  <a:latin typeface="+mj-lt"/>
                  <a:cs typeface="Andalus" panose="02020603050405020304" pitchFamily="18" charset="-78"/>
                </a:endParaRPr>
              </a:p>
              <a:p>
                <a:r>
                  <a:rPr lang="en-US" sz="1600" dirty="0">
                    <a:solidFill>
                      <a:schemeClr val="bg1"/>
                    </a:solidFill>
                    <a:latin typeface="+mj-lt"/>
                    <a:cs typeface="Andalus" panose="02020603050405020304" pitchFamily="18" charset="-78"/>
                  </a:rPr>
                  <a:t>Nasser Ali  Al </a:t>
                </a:r>
                <a:r>
                  <a:rPr lang="en-US" sz="1600" dirty="0" err="1">
                    <a:solidFill>
                      <a:schemeClr val="bg1"/>
                    </a:solidFill>
                    <a:latin typeface="+mj-lt"/>
                    <a:cs typeface="Andalus" panose="02020603050405020304" pitchFamily="18" charset="-78"/>
                  </a:rPr>
                  <a:t>Sadi</a:t>
                </a:r>
                <a:endParaRPr lang="en-US" sz="1600" dirty="0">
                  <a:solidFill>
                    <a:schemeClr val="bg1"/>
                  </a:solidFill>
                  <a:latin typeface="+mj-lt"/>
                  <a:cs typeface="Andalus" panose="02020603050405020304" pitchFamily="18" charset="-78"/>
                </a:endParaRPr>
              </a:p>
            </p:txBody>
          </p:sp>
        </p:grpSp>
      </p:grpSp>
      <p:grpSp>
        <p:nvGrpSpPr>
          <p:cNvPr id="10" name="Group 9">
            <a:extLst>
              <a:ext uri="{FF2B5EF4-FFF2-40B4-BE49-F238E27FC236}">
                <a16:creationId xmlns:a16="http://schemas.microsoft.com/office/drawing/2014/main" id="{20C8A73E-C47E-47BF-9434-EEF361C0ED11}"/>
              </a:ext>
            </a:extLst>
          </p:cNvPr>
          <p:cNvGrpSpPr/>
          <p:nvPr/>
        </p:nvGrpSpPr>
        <p:grpSpPr>
          <a:xfrm>
            <a:off x="-5198856" y="-10942"/>
            <a:ext cx="10362710" cy="6896099"/>
            <a:chOff x="814398" y="23293"/>
            <a:chExt cx="10362710" cy="6858000"/>
          </a:xfrm>
        </p:grpSpPr>
        <p:grpSp>
          <p:nvGrpSpPr>
            <p:cNvPr id="11" name="Group 10"/>
            <p:cNvGrpSpPr/>
            <p:nvPr/>
          </p:nvGrpSpPr>
          <p:grpSpPr>
            <a:xfrm>
              <a:off x="814398" y="23293"/>
              <a:ext cx="10362710" cy="6858000"/>
              <a:chOff x="421668" y="-154005"/>
              <a:chExt cx="10362710" cy="6858000"/>
            </a:xfrm>
          </p:grpSpPr>
          <p:grpSp>
            <p:nvGrpSpPr>
              <p:cNvPr id="14" name="Group 13">
                <a:extLst>
                  <a:ext uri="{FF2B5EF4-FFF2-40B4-BE49-F238E27FC236}">
                    <a16:creationId xmlns:a16="http://schemas.microsoft.com/office/drawing/2014/main" id="{56761E50-ACF4-4AEB-91B2-4D1260FF3876}"/>
                  </a:ext>
                </a:extLst>
              </p:cNvPr>
              <p:cNvGrpSpPr/>
              <p:nvPr/>
            </p:nvGrpSpPr>
            <p:grpSpPr>
              <a:xfrm>
                <a:off x="421668" y="-154005"/>
                <a:ext cx="10362710" cy="6858000"/>
                <a:chOff x="-4580975" y="-127457"/>
                <a:chExt cx="10362710" cy="6858000"/>
              </a:xfrm>
              <a:effectLst>
                <a:outerShdw blurRad="254000" dist="88900" algn="l" rotWithShape="0">
                  <a:sysClr val="windowText" lastClr="000000">
                    <a:lumMod val="95000"/>
                    <a:lumOff val="5000"/>
                    <a:alpha val="51000"/>
                  </a:sysClr>
                </a:outerShdw>
              </a:effectLst>
            </p:grpSpPr>
            <p:sp>
              <p:nvSpPr>
                <p:cNvPr id="18" name="Rectangle: Top Corners Rounded 1">
                  <a:extLst>
                    <a:ext uri="{FF2B5EF4-FFF2-40B4-BE49-F238E27FC236}">
                      <a16:creationId xmlns:a16="http://schemas.microsoft.com/office/drawing/2014/main" id="{C5D1EB51-A0E9-4F9E-8E46-8B3E890D1A18}"/>
                    </a:ext>
                  </a:extLst>
                </p:cNvPr>
                <p:cNvSpPr/>
                <p:nvPr/>
              </p:nvSpPr>
              <p:spPr>
                <a:xfrm rot="5400000">
                  <a:off x="5117928" y="5923308"/>
                  <a:ext cx="702944" cy="624671"/>
                </a:xfrm>
                <a:prstGeom prst="round2SameRect">
                  <a:avLst/>
                </a:prstGeom>
                <a:solidFill>
                  <a:srgbClr val="C8C7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1A82F37-F384-44AF-8D4D-8E5AB51F36CD}"/>
                    </a:ext>
                  </a:extLst>
                </p:cNvPr>
                <p:cNvSpPr/>
                <p:nvPr/>
              </p:nvSpPr>
              <p:spPr>
                <a:xfrm>
                  <a:off x="-4580975" y="-127457"/>
                  <a:ext cx="9848850" cy="6858000"/>
                </a:xfrm>
                <a:prstGeom prst="rect">
                  <a:avLst/>
                </a:prstGeom>
                <a:solidFill>
                  <a:srgbClr val="C8C7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5" name="Group 14"/>
              <p:cNvGrpSpPr/>
              <p:nvPr/>
            </p:nvGrpSpPr>
            <p:grpSpPr>
              <a:xfrm>
                <a:off x="3836201" y="443190"/>
                <a:ext cx="6288529" cy="3332803"/>
                <a:chOff x="3836201" y="443190"/>
                <a:chExt cx="6288529" cy="3332803"/>
              </a:xfrm>
            </p:grpSpPr>
            <p:sp>
              <p:nvSpPr>
                <p:cNvPr id="16" name="TextBox 15"/>
                <p:cNvSpPr txBox="1"/>
                <p:nvPr/>
              </p:nvSpPr>
              <p:spPr>
                <a:xfrm>
                  <a:off x="4600215" y="443190"/>
                  <a:ext cx="4024773" cy="584775"/>
                </a:xfrm>
                <a:prstGeom prst="rect">
                  <a:avLst/>
                </a:prstGeom>
                <a:solidFill>
                  <a:schemeClr val="bg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Problem Statement</a:t>
                  </a:r>
                </a:p>
              </p:txBody>
            </p:sp>
            <p:sp>
              <p:nvSpPr>
                <p:cNvPr id="17" name="TextBox 16"/>
                <p:cNvSpPr txBox="1"/>
                <p:nvPr/>
              </p:nvSpPr>
              <p:spPr>
                <a:xfrm>
                  <a:off x="3836201" y="1529224"/>
                  <a:ext cx="6288529" cy="2246769"/>
                </a:xfrm>
                <a:prstGeom prst="rect">
                  <a:avLst/>
                </a:prstGeom>
                <a:noFill/>
              </p:spPr>
              <p:txBody>
                <a:bodyPr wrap="square" rtlCol="0">
                  <a:spAutoFit/>
                </a:bodyPr>
                <a:lstStyle/>
                <a:p>
                  <a:pPr algn="justLow">
                    <a:defRPr/>
                  </a:pPr>
                  <a:r>
                    <a:rPr kumimoji="0" lang="en-US" sz="2000" b="0" i="0" u="none" strike="noStrike" kern="0" cap="none" spc="0" normalizeH="0" baseline="0" noProof="0" dirty="0">
                      <a:ln>
                        <a:noFill/>
                      </a:ln>
                      <a:solidFill>
                        <a:srgbClr val="5B9BD5">
                          <a:lumMod val="50000"/>
                        </a:srgbClr>
                      </a:solidFill>
                      <a:effectLst/>
                      <a:uLnTx/>
                      <a:uFillTx/>
                      <a:latin typeface="Andalus" panose="02020603050405020304" pitchFamily="18" charset="-78"/>
                      <a:cs typeface="Andalus" panose="02020603050405020304" pitchFamily="18" charset="-78"/>
                    </a:rPr>
                    <a:t>Traffic congestion occurs due to traffic signal. At traffic signal when road traffic density is low signal still shows the same traffic time due to which other lane traffic increases which result in traffic congestion. Sometimes due this problem the ambulance, police vans, fire-fighting vehicle are not reaching at their destination on time.</a:t>
                  </a:r>
                </a:p>
              </p:txBody>
            </p:sp>
          </p:grpSp>
        </p:grpSp>
        <p:pic>
          <p:nvPicPr>
            <p:cNvPr id="12" name="Picture 11">
              <a:extLst>
                <a:ext uri="{FF2B5EF4-FFF2-40B4-BE49-F238E27FC236}">
                  <a16:creationId xmlns:a16="http://schemas.microsoft.com/office/drawing/2014/main" id="{58C3641B-BC3C-4582-8BA3-1EEC82530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6257" y="4048122"/>
              <a:ext cx="2809111" cy="2100289"/>
            </a:xfrm>
            <a:prstGeom prst="rect">
              <a:avLst/>
            </a:prstGeom>
          </p:spPr>
        </p:pic>
        <p:pic>
          <p:nvPicPr>
            <p:cNvPr id="13" name="Picture 12">
              <a:extLst>
                <a:ext uri="{FF2B5EF4-FFF2-40B4-BE49-F238E27FC236}">
                  <a16:creationId xmlns:a16="http://schemas.microsoft.com/office/drawing/2014/main" id="{184EE1E5-E661-4D32-8EEE-F0175464C0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0766" y="4048122"/>
              <a:ext cx="3026777" cy="2100289"/>
            </a:xfrm>
            <a:prstGeom prst="rect">
              <a:avLst/>
            </a:prstGeom>
          </p:spPr>
        </p:pic>
      </p:grpSp>
      <p:grpSp>
        <p:nvGrpSpPr>
          <p:cNvPr id="20" name="Group 19">
            <a:extLst>
              <a:ext uri="{FF2B5EF4-FFF2-40B4-BE49-F238E27FC236}">
                <a16:creationId xmlns:a16="http://schemas.microsoft.com/office/drawing/2014/main" id="{492CB39F-ADAB-4F39-ACA1-0608B932BDA4}"/>
              </a:ext>
            </a:extLst>
          </p:cNvPr>
          <p:cNvGrpSpPr/>
          <p:nvPr/>
        </p:nvGrpSpPr>
        <p:grpSpPr>
          <a:xfrm>
            <a:off x="-5978445" y="0"/>
            <a:ext cx="11093674" cy="6898139"/>
            <a:chOff x="1078487" y="16465"/>
            <a:chExt cx="11093674" cy="6858000"/>
          </a:xfrm>
        </p:grpSpPr>
        <p:grpSp>
          <p:nvGrpSpPr>
            <p:cNvPr id="21" name="Group 20"/>
            <p:cNvGrpSpPr/>
            <p:nvPr/>
          </p:nvGrpSpPr>
          <p:grpSpPr>
            <a:xfrm>
              <a:off x="1078487" y="16465"/>
              <a:ext cx="11093674" cy="6858000"/>
              <a:chOff x="-2713790" y="1901391"/>
              <a:chExt cx="10524048" cy="6858000"/>
            </a:xfrm>
          </p:grpSpPr>
          <p:grpSp>
            <p:nvGrpSpPr>
              <p:cNvPr id="24" name="Group 23"/>
              <p:cNvGrpSpPr/>
              <p:nvPr/>
            </p:nvGrpSpPr>
            <p:grpSpPr>
              <a:xfrm>
                <a:off x="-2713790" y="1901391"/>
                <a:ext cx="10524048" cy="6858000"/>
                <a:chOff x="497230" y="-80360"/>
                <a:chExt cx="10524048" cy="6858000"/>
              </a:xfrm>
            </p:grpSpPr>
            <p:grpSp>
              <p:nvGrpSpPr>
                <p:cNvPr id="28" name="Group 27"/>
                <p:cNvGrpSpPr/>
                <p:nvPr/>
              </p:nvGrpSpPr>
              <p:grpSpPr>
                <a:xfrm>
                  <a:off x="497230" y="-80360"/>
                  <a:ext cx="10328278" cy="6858000"/>
                  <a:chOff x="-1152957" y="89584"/>
                  <a:chExt cx="10328278" cy="6858000"/>
                </a:xfrm>
              </p:grpSpPr>
              <p:grpSp>
                <p:nvGrpSpPr>
                  <p:cNvPr id="30" name="Group 29">
                    <a:extLst>
                      <a:ext uri="{FF2B5EF4-FFF2-40B4-BE49-F238E27FC236}">
                        <a16:creationId xmlns:a16="http://schemas.microsoft.com/office/drawing/2014/main" id="{D9F87DD0-B660-4FD3-9876-F10CFF006B32}"/>
                      </a:ext>
                    </a:extLst>
                  </p:cNvPr>
                  <p:cNvGrpSpPr/>
                  <p:nvPr/>
                </p:nvGrpSpPr>
                <p:grpSpPr>
                  <a:xfrm>
                    <a:off x="-1152957" y="89584"/>
                    <a:ext cx="10328278" cy="6858000"/>
                    <a:chOff x="-5252850" y="89584"/>
                    <a:chExt cx="10328278" cy="6858000"/>
                  </a:xfrm>
                  <a:effectLst>
                    <a:outerShdw blurRad="254000" dist="88900" algn="l" rotWithShape="0">
                      <a:prstClr val="black">
                        <a:alpha val="51000"/>
                      </a:prstClr>
                    </a:outerShdw>
                  </a:effectLst>
                </p:grpSpPr>
                <p:sp>
                  <p:nvSpPr>
                    <p:cNvPr id="32" name="Rectangle: Top Corners Rounded 12">
                      <a:extLst>
                        <a:ext uri="{FF2B5EF4-FFF2-40B4-BE49-F238E27FC236}">
                          <a16:creationId xmlns:a16="http://schemas.microsoft.com/office/drawing/2014/main" id="{4398BEEC-1423-4336-B5D8-03839CBA6908}"/>
                        </a:ext>
                      </a:extLst>
                    </p:cNvPr>
                    <p:cNvSpPr/>
                    <p:nvPr/>
                  </p:nvSpPr>
                  <p:spPr>
                    <a:xfrm rot="5400000">
                      <a:off x="4469905" y="5411232"/>
                      <a:ext cx="703768" cy="507279"/>
                    </a:xfrm>
                    <a:prstGeom prst="round2SameRect">
                      <a:avLst/>
                    </a:prstGeom>
                    <a:solidFill>
                      <a:srgbClr val="FACD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3275D813-8D64-4748-8D21-48563217B55D}"/>
                        </a:ext>
                      </a:extLst>
                    </p:cNvPr>
                    <p:cNvSpPr/>
                    <p:nvPr/>
                  </p:nvSpPr>
                  <p:spPr>
                    <a:xfrm>
                      <a:off x="-5252850" y="89584"/>
                      <a:ext cx="9848850" cy="6858000"/>
                    </a:xfrm>
                    <a:prstGeom prst="rect">
                      <a:avLst/>
                    </a:prstGeom>
                    <a:solidFill>
                      <a:srgbClr val="FACD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1" name="TextBox 30"/>
                  <p:cNvSpPr txBox="1"/>
                  <p:nvPr/>
                </p:nvSpPr>
                <p:spPr>
                  <a:xfrm>
                    <a:off x="2230422" y="1934680"/>
                    <a:ext cx="5535794" cy="255454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In order to save human life , we introduce new system called : smart ambulance using intelligent traffic control system. Which will control the timing of the traffic light in the path of emergency vehicle. This system will be installed in the traffic signals integrated with Smart ambulance system along with the GPS this can solve the problems caused due to traffic congestion.</a:t>
                    </a:r>
                  </a:p>
                </p:txBody>
              </p:sp>
            </p:grpSp>
            <p:sp>
              <p:nvSpPr>
                <p:cNvPr id="29" name="TextBox 28">
                  <a:extLst>
                    <a:ext uri="{FF2B5EF4-FFF2-40B4-BE49-F238E27FC236}">
                      <a16:creationId xmlns:a16="http://schemas.microsoft.com/office/drawing/2014/main" id="{BA22A125-AE2A-4E24-AEC3-D5CE82BD7E65}"/>
                    </a:ext>
                  </a:extLst>
                </p:cNvPr>
                <p:cNvSpPr txBox="1"/>
                <p:nvPr/>
              </p:nvSpPr>
              <p:spPr>
                <a:xfrm>
                  <a:off x="8748795" y="2279768"/>
                  <a:ext cx="22724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ACDB0"/>
                    </a:solidFill>
                    <a:effectLst/>
                    <a:uLnTx/>
                    <a:uFillTx/>
                    <a:latin typeface="Tw Cen MT" panose="020B0602020104020603" pitchFamily="34" charset="0"/>
                  </a:endParaRPr>
                </a:p>
              </p:txBody>
            </p:sp>
          </p:grpSp>
          <p:sp>
            <p:nvSpPr>
              <p:cNvPr id="26" name="TextBox 25"/>
              <p:cNvSpPr txBox="1"/>
              <p:nvPr/>
            </p:nvSpPr>
            <p:spPr>
              <a:xfrm>
                <a:off x="838200" y="2931459"/>
                <a:ext cx="3074894" cy="52322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Proposed Solution </a:t>
                </a:r>
              </a:p>
            </p:txBody>
          </p:sp>
        </p:grpSp>
        <p:pic>
          <p:nvPicPr>
            <p:cNvPr id="22" name="Content Placeholder 4">
              <a:extLst>
                <a:ext uri="{FF2B5EF4-FFF2-40B4-BE49-F238E27FC236}">
                  <a16:creationId xmlns:a16="http://schemas.microsoft.com/office/drawing/2014/main" id="{248440A1-BD37-4A91-A2CB-8C58D3125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512" y="4411328"/>
              <a:ext cx="2765393" cy="2344477"/>
            </a:xfrm>
            <a:prstGeom prst="rect">
              <a:avLst/>
            </a:prstGeom>
          </p:spPr>
        </p:pic>
        <p:pic>
          <p:nvPicPr>
            <p:cNvPr id="23" name="Picture 22">
              <a:extLst>
                <a:ext uri="{FF2B5EF4-FFF2-40B4-BE49-F238E27FC236}">
                  <a16:creationId xmlns:a16="http://schemas.microsoft.com/office/drawing/2014/main" id="{8884C3B0-F696-4588-B11C-B2D060E4D0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9965" y="4422285"/>
              <a:ext cx="2888289" cy="2333519"/>
            </a:xfrm>
            <a:prstGeom prst="rect">
              <a:avLst/>
            </a:prstGeom>
          </p:spPr>
        </p:pic>
      </p:grpSp>
      <p:grpSp>
        <p:nvGrpSpPr>
          <p:cNvPr id="3" name="Group 2">
            <a:extLst>
              <a:ext uri="{FF2B5EF4-FFF2-40B4-BE49-F238E27FC236}">
                <a16:creationId xmlns:a16="http://schemas.microsoft.com/office/drawing/2014/main" id="{F1D1D056-B302-4171-8AB6-4D55714D82DD}"/>
              </a:ext>
            </a:extLst>
          </p:cNvPr>
          <p:cNvGrpSpPr/>
          <p:nvPr/>
        </p:nvGrpSpPr>
        <p:grpSpPr>
          <a:xfrm>
            <a:off x="-6024498" y="7281"/>
            <a:ext cx="10439440" cy="6877876"/>
            <a:chOff x="1790424" y="-2293"/>
            <a:chExt cx="10439440" cy="6877876"/>
          </a:xfrm>
        </p:grpSpPr>
        <p:grpSp>
          <p:nvGrpSpPr>
            <p:cNvPr id="34" name="Group 33">
              <a:extLst>
                <a:ext uri="{FF2B5EF4-FFF2-40B4-BE49-F238E27FC236}">
                  <a16:creationId xmlns:a16="http://schemas.microsoft.com/office/drawing/2014/main" id="{B8F8A1CA-FA14-4D64-8D1B-A7DEC724AE5F}"/>
                </a:ext>
              </a:extLst>
            </p:cNvPr>
            <p:cNvGrpSpPr/>
            <p:nvPr/>
          </p:nvGrpSpPr>
          <p:grpSpPr>
            <a:xfrm>
              <a:off x="1790424" y="-2293"/>
              <a:ext cx="10439440" cy="6877876"/>
              <a:chOff x="2359684" y="21630"/>
              <a:chExt cx="10439440" cy="6858000"/>
            </a:xfrm>
          </p:grpSpPr>
          <p:grpSp>
            <p:nvGrpSpPr>
              <p:cNvPr id="35" name="Group 34">
                <a:extLst>
                  <a:ext uri="{FF2B5EF4-FFF2-40B4-BE49-F238E27FC236}">
                    <a16:creationId xmlns:a16="http://schemas.microsoft.com/office/drawing/2014/main" id="{1EA84FD0-92EE-418D-8230-0AA3E880E4CE}"/>
                  </a:ext>
                </a:extLst>
              </p:cNvPr>
              <p:cNvGrpSpPr/>
              <p:nvPr/>
            </p:nvGrpSpPr>
            <p:grpSpPr>
              <a:xfrm>
                <a:off x="2359684" y="21630"/>
                <a:ext cx="10439440" cy="6858000"/>
                <a:chOff x="938002" y="68359"/>
                <a:chExt cx="10439440" cy="6858000"/>
              </a:xfrm>
            </p:grpSpPr>
            <p:grpSp>
              <p:nvGrpSpPr>
                <p:cNvPr id="39" name="Group 38"/>
                <p:cNvGrpSpPr/>
                <p:nvPr/>
              </p:nvGrpSpPr>
              <p:grpSpPr>
                <a:xfrm>
                  <a:off x="938002" y="68359"/>
                  <a:ext cx="10439440" cy="6858000"/>
                  <a:chOff x="-1960416" y="-222367"/>
                  <a:chExt cx="10439440" cy="6858000"/>
                </a:xfrm>
              </p:grpSpPr>
              <p:grpSp>
                <p:nvGrpSpPr>
                  <p:cNvPr id="41" name="Group 40"/>
                  <p:cNvGrpSpPr/>
                  <p:nvPr/>
                </p:nvGrpSpPr>
                <p:grpSpPr>
                  <a:xfrm>
                    <a:off x="-1960416" y="-222367"/>
                    <a:ext cx="10439440" cy="6858000"/>
                    <a:chOff x="4027839" y="-55386"/>
                    <a:chExt cx="10439440" cy="6858000"/>
                  </a:xfrm>
                </p:grpSpPr>
                <p:grpSp>
                  <p:nvGrpSpPr>
                    <p:cNvPr id="43" name="Group 42">
                      <a:extLst>
                        <a:ext uri="{FF2B5EF4-FFF2-40B4-BE49-F238E27FC236}">
                          <a16:creationId xmlns:a16="http://schemas.microsoft.com/office/drawing/2014/main" id="{86AB1F5F-FC4D-4A86-A9E5-BBEB8A5FDA63}"/>
                        </a:ext>
                      </a:extLst>
                    </p:cNvPr>
                    <p:cNvGrpSpPr/>
                    <p:nvPr/>
                  </p:nvGrpSpPr>
                  <p:grpSpPr>
                    <a:xfrm>
                      <a:off x="4027839" y="-55386"/>
                      <a:ext cx="10439440" cy="6858000"/>
                      <a:chOff x="-6263527" y="57297"/>
                      <a:chExt cx="10439440" cy="6858000"/>
                    </a:xfrm>
                    <a:effectLst>
                      <a:outerShdw blurRad="254000" dist="88900" algn="l" rotWithShape="0">
                        <a:prstClr val="black">
                          <a:alpha val="51000"/>
                        </a:prstClr>
                      </a:outerShdw>
                    </a:effectLst>
                  </p:grpSpPr>
                  <p:sp>
                    <p:nvSpPr>
                      <p:cNvPr id="46" name="Rectangle 45">
                        <a:extLst>
                          <a:ext uri="{FF2B5EF4-FFF2-40B4-BE49-F238E27FC236}">
                            <a16:creationId xmlns:a16="http://schemas.microsoft.com/office/drawing/2014/main" id="{1E61F369-01B8-42C0-AB81-1CDAED90BB31}"/>
                          </a:ext>
                        </a:extLst>
                      </p:cNvPr>
                      <p:cNvSpPr/>
                      <p:nvPr/>
                    </p:nvSpPr>
                    <p:spPr>
                      <a:xfrm>
                        <a:off x="-6263527" y="57297"/>
                        <a:ext cx="9848850" cy="6858000"/>
                      </a:xfrm>
                      <a:prstGeom prst="rect">
                        <a:avLst/>
                      </a:prstGeom>
                      <a:solidFill>
                        <a:srgbClr val="FC9D9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7" name="Rectangle: Top Corners Rounded 15">
                        <a:extLst>
                          <a:ext uri="{FF2B5EF4-FFF2-40B4-BE49-F238E27FC236}">
                            <a16:creationId xmlns:a16="http://schemas.microsoft.com/office/drawing/2014/main" id="{8FBCEB8D-B1DF-412C-A248-C5E7E6FECF6F}"/>
                          </a:ext>
                        </a:extLst>
                      </p:cNvPr>
                      <p:cNvSpPr/>
                      <p:nvPr/>
                    </p:nvSpPr>
                    <p:spPr>
                      <a:xfrm rot="5400000">
                        <a:off x="3514527" y="4530127"/>
                        <a:ext cx="705843" cy="616928"/>
                      </a:xfrm>
                      <a:prstGeom prst="round2SameRect">
                        <a:avLst/>
                      </a:prstGeom>
                      <a:solidFill>
                        <a:srgbClr val="FC9D9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4" name="TextBox 43"/>
                    <p:cNvSpPr txBox="1"/>
                    <p:nvPr/>
                  </p:nvSpPr>
                  <p:spPr>
                    <a:xfrm>
                      <a:off x="6759983" y="3156899"/>
                      <a:ext cx="3732967" cy="14730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Component Used  </a:t>
                      </a: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Arduino Uno.</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LEDs.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Power Supply 5V DC.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PIR Sensor. </a:t>
                      </a:r>
                    </a:p>
                  </p:txBody>
                </p:sp>
                <p:sp>
                  <p:nvSpPr>
                    <p:cNvPr id="45" name="TextBox 44"/>
                    <p:cNvSpPr txBox="1"/>
                    <p:nvPr/>
                  </p:nvSpPr>
                  <p:spPr>
                    <a:xfrm>
                      <a:off x="10644536" y="3195583"/>
                      <a:ext cx="3054229" cy="11968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Software Used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Arduino IDE.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Python IDLE.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ndalus" panose="02020603050405020304" pitchFamily="18" charset="-78"/>
                          <a:cs typeface="Andalus" panose="02020603050405020304" pitchFamily="18" charset="-78"/>
                        </a:rPr>
                        <a:t>Tinkercard</a:t>
                      </a: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t>
                      </a:r>
                    </a:p>
                  </p:txBody>
                </p:sp>
              </p:grpSp>
              <p:sp>
                <p:nvSpPr>
                  <p:cNvPr id="42" name="TextBox 41"/>
                  <p:cNvSpPr txBox="1"/>
                  <p:nvPr/>
                </p:nvSpPr>
                <p:spPr>
                  <a:xfrm>
                    <a:off x="1458888" y="177614"/>
                    <a:ext cx="4648195" cy="584775"/>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Analysis and Tools</a:t>
                    </a:r>
                  </a:p>
                </p:txBody>
              </p:sp>
            </p:grpSp>
            <p:pic>
              <p:nvPicPr>
                <p:cNvPr id="40" name="Picture 39">
                  <a:extLst>
                    <a:ext uri="{FF2B5EF4-FFF2-40B4-BE49-F238E27FC236}">
                      <a16:creationId xmlns:a16="http://schemas.microsoft.com/office/drawing/2014/main" id="{555AFD13-A9E1-4BF5-ADCF-1795E034F0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5371" y="5895810"/>
                  <a:ext cx="2830809" cy="792807"/>
                </a:xfrm>
                <a:prstGeom prst="rect">
                  <a:avLst/>
                </a:prstGeom>
              </p:spPr>
            </p:pic>
          </p:grpSp>
          <p:pic>
            <p:nvPicPr>
              <p:cNvPr id="36" name="Picture 35">
                <a:extLst>
                  <a:ext uri="{FF2B5EF4-FFF2-40B4-BE49-F238E27FC236}">
                    <a16:creationId xmlns:a16="http://schemas.microsoft.com/office/drawing/2014/main" id="{697569D4-EAA6-45EF-905E-D8367A2E9E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09865" y="5614347"/>
                <a:ext cx="1543290" cy="1043163"/>
              </a:xfrm>
              <a:prstGeom prst="rect">
                <a:avLst/>
              </a:prstGeom>
            </p:spPr>
          </p:pic>
          <p:pic>
            <p:nvPicPr>
              <p:cNvPr id="37" name="Picture 36">
                <a:extLst>
                  <a:ext uri="{FF2B5EF4-FFF2-40B4-BE49-F238E27FC236}">
                    <a16:creationId xmlns:a16="http://schemas.microsoft.com/office/drawing/2014/main" id="{582D3C31-7667-47B5-8573-23E8A1877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4349" y="4724764"/>
                <a:ext cx="1653395" cy="1074730"/>
              </a:xfrm>
              <a:prstGeom prst="rect">
                <a:avLst/>
              </a:prstGeom>
            </p:spPr>
          </p:pic>
          <p:pic>
            <p:nvPicPr>
              <p:cNvPr id="38" name="Picture 37">
                <a:extLst>
                  <a:ext uri="{FF2B5EF4-FFF2-40B4-BE49-F238E27FC236}">
                    <a16:creationId xmlns:a16="http://schemas.microsoft.com/office/drawing/2014/main" id="{418DD39D-0CA5-45BD-9EEC-AF2DE38942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78023" y="4738935"/>
                <a:ext cx="863549" cy="830157"/>
              </a:xfrm>
              <a:prstGeom prst="rect">
                <a:avLst/>
              </a:prstGeom>
            </p:spPr>
          </p:pic>
        </p:grpSp>
        <p:sp>
          <p:nvSpPr>
            <p:cNvPr id="2" name="TextBox 1">
              <a:extLst>
                <a:ext uri="{FF2B5EF4-FFF2-40B4-BE49-F238E27FC236}">
                  <a16:creationId xmlns:a16="http://schemas.microsoft.com/office/drawing/2014/main" id="{1BD4C652-FE4F-4E46-BB7D-6870B8CDC376}"/>
                </a:ext>
              </a:extLst>
            </p:cNvPr>
            <p:cNvSpPr txBox="1"/>
            <p:nvPr/>
          </p:nvSpPr>
          <p:spPr>
            <a:xfrm>
              <a:off x="3862403" y="1331180"/>
              <a:ext cx="7367465" cy="1754326"/>
            </a:xfrm>
            <a:prstGeom prst="rect">
              <a:avLst/>
            </a:prstGeom>
            <a:noFill/>
          </p:spPr>
          <p:txBody>
            <a:bodyPr wrap="square" rtlCol="0">
              <a:spAutoFit/>
            </a:bodyPr>
            <a:lstStyle/>
            <a:p>
              <a:r>
                <a:rPr lang="en-US" dirty="0"/>
                <a:t>The controller find the nearest ambulance to the accident and also the shortest path between the ambulance , accident spot and the nearest hospital .then he send this path to ambulance using this information the controller control all traffic signals in ambulance path which insure that the ambulance reaches the hospital without delay . The ambulance unit will turn ON the RF transmitter to communicate with traffic section.</a:t>
              </a:r>
            </a:p>
          </p:txBody>
        </p:sp>
      </p:grpSp>
      <p:grpSp>
        <p:nvGrpSpPr>
          <p:cNvPr id="48" name="Group 47"/>
          <p:cNvGrpSpPr/>
          <p:nvPr/>
        </p:nvGrpSpPr>
        <p:grpSpPr>
          <a:xfrm>
            <a:off x="-8188069" y="-3576"/>
            <a:ext cx="12051262" cy="6907328"/>
            <a:chOff x="-797574" y="47007"/>
            <a:chExt cx="10324759" cy="6858000"/>
          </a:xfrm>
        </p:grpSpPr>
        <p:grpSp>
          <p:nvGrpSpPr>
            <p:cNvPr id="49" name="Group 48"/>
            <p:cNvGrpSpPr/>
            <p:nvPr/>
          </p:nvGrpSpPr>
          <p:grpSpPr>
            <a:xfrm>
              <a:off x="-797574" y="47007"/>
              <a:ext cx="9848850" cy="6858000"/>
              <a:chOff x="-1618588" y="-603355"/>
              <a:chExt cx="9848850" cy="6858000"/>
            </a:xfrm>
          </p:grpSpPr>
          <p:grpSp>
            <p:nvGrpSpPr>
              <p:cNvPr id="51" name="Group 50"/>
              <p:cNvGrpSpPr/>
              <p:nvPr/>
            </p:nvGrpSpPr>
            <p:grpSpPr>
              <a:xfrm>
                <a:off x="-1618588" y="-603355"/>
                <a:ext cx="9848850" cy="6858000"/>
                <a:chOff x="-719152" y="-359833"/>
                <a:chExt cx="9848850" cy="6858000"/>
              </a:xfrm>
            </p:grpSpPr>
            <p:grpSp>
              <p:nvGrpSpPr>
                <p:cNvPr id="53" name="Group 52">
                  <a:extLst>
                    <a:ext uri="{FF2B5EF4-FFF2-40B4-BE49-F238E27FC236}">
                      <a16:creationId xmlns:a16="http://schemas.microsoft.com/office/drawing/2014/main" id="{1B514135-41E3-45CB-9ECA-8C5BAF057622}"/>
                    </a:ext>
                  </a:extLst>
                </p:cNvPr>
                <p:cNvGrpSpPr/>
                <p:nvPr/>
              </p:nvGrpSpPr>
              <p:grpSpPr>
                <a:xfrm>
                  <a:off x="-719152" y="-359833"/>
                  <a:ext cx="9848850" cy="6858000"/>
                  <a:chOff x="-7427816" y="-274407"/>
                  <a:chExt cx="9848850" cy="6858000"/>
                </a:xfrm>
              </p:grpSpPr>
              <p:grpSp>
                <p:nvGrpSpPr>
                  <p:cNvPr id="55" name="Group 54">
                    <a:extLst>
                      <a:ext uri="{FF2B5EF4-FFF2-40B4-BE49-F238E27FC236}">
                        <a16:creationId xmlns:a16="http://schemas.microsoft.com/office/drawing/2014/main" id="{A1A911D1-2939-4C61-9809-8BFB85C5A363}"/>
                      </a:ext>
                    </a:extLst>
                  </p:cNvPr>
                  <p:cNvGrpSpPr/>
                  <p:nvPr/>
                </p:nvGrpSpPr>
                <p:grpSpPr>
                  <a:xfrm>
                    <a:off x="-7427816" y="-274407"/>
                    <a:ext cx="9848850" cy="6858000"/>
                    <a:chOff x="-6140408" y="-274407"/>
                    <a:chExt cx="9848850" cy="6858000"/>
                  </a:xfrm>
                  <a:effectLst>
                    <a:outerShdw blurRad="254000" dist="88900" algn="l" rotWithShape="0">
                      <a:prstClr val="black">
                        <a:alpha val="51000"/>
                      </a:prstClr>
                    </a:outerShdw>
                  </a:effectLst>
                </p:grpSpPr>
                <p:sp>
                  <p:nvSpPr>
                    <p:cNvPr id="57" name="Rectangle 56">
                      <a:extLst>
                        <a:ext uri="{FF2B5EF4-FFF2-40B4-BE49-F238E27FC236}">
                          <a16:creationId xmlns:a16="http://schemas.microsoft.com/office/drawing/2014/main" id="{10F7110D-033F-4AB8-9FBD-9DF1B764437D}"/>
                        </a:ext>
                      </a:extLst>
                    </p:cNvPr>
                    <p:cNvSpPr/>
                    <p:nvPr/>
                  </p:nvSpPr>
                  <p:spPr>
                    <a:xfrm>
                      <a:off x="-6140408" y="-274407"/>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Top Corners Rounded 18">
                      <a:extLst>
                        <a:ext uri="{FF2B5EF4-FFF2-40B4-BE49-F238E27FC236}">
                          <a16:creationId xmlns:a16="http://schemas.microsoft.com/office/drawing/2014/main" id="{350D83EA-93F0-4DDF-BE90-1EACDD67FD65}"/>
                        </a:ext>
                      </a:extLst>
                    </p:cNvPr>
                    <p:cNvSpPr/>
                    <p:nvPr/>
                  </p:nvSpPr>
                  <p:spPr>
                    <a:xfrm rot="5400000">
                      <a:off x="2503801" y="3401830"/>
                      <a:ext cx="767118" cy="673320"/>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579C99F4-F672-4FBE-AA62-2AFCB485681D}"/>
                      </a:ext>
                    </a:extLst>
                  </p:cNvPr>
                  <p:cNvSpPr txBox="1"/>
                  <p:nvPr/>
                </p:nvSpPr>
                <p:spPr>
                  <a:xfrm>
                    <a:off x="-1023975" y="4147830"/>
                    <a:ext cx="963342" cy="461665"/>
                  </a:xfrm>
                  <a:prstGeom prst="rect">
                    <a:avLst/>
                  </a:prstGeom>
                  <a:noFill/>
                </p:spPr>
                <p:txBody>
                  <a:bodyPr wrap="square" rtlCol="0">
                    <a:spAutoFit/>
                  </a:bodyPr>
                  <a:lstStyle/>
                  <a:p>
                    <a:pPr algn="ctr"/>
                    <a:endParaRPr lang="en-US" sz="2400" dirty="0">
                      <a:solidFill>
                        <a:schemeClr val="bg1"/>
                      </a:solidFill>
                      <a:latin typeface="DAGGERSQUARE" pitchFamily="50" charset="0"/>
                    </a:endParaRPr>
                  </a:p>
                </p:txBody>
              </p:sp>
            </p:grpSp>
            <p:sp>
              <p:nvSpPr>
                <p:cNvPr id="54" name="TextBox 53"/>
                <p:cNvSpPr txBox="1"/>
                <p:nvPr/>
              </p:nvSpPr>
              <p:spPr>
                <a:xfrm>
                  <a:off x="2189205" y="1559955"/>
                  <a:ext cx="6465669" cy="3693319"/>
                </a:xfrm>
                <a:prstGeom prst="rect">
                  <a:avLst/>
                </a:prstGeom>
                <a:noFill/>
              </p:spPr>
              <p:txBody>
                <a:bodyPr wrap="square" rtlCol="0">
                  <a:spAutoFit/>
                </a:bodyPr>
                <a:lstStyle/>
                <a:p>
                  <a:pPr algn="just">
                    <a:buFont typeface="Arial" panose="020B0604020202020204" pitchFamily="34" charset="0"/>
                    <a:buChar char="•"/>
                  </a:pPr>
                  <a:r>
                    <a:rPr lang="en-US" b="1" u="sng" dirty="0">
                      <a:solidFill>
                        <a:schemeClr val="tx2">
                          <a:lumMod val="75000"/>
                        </a:schemeClr>
                      </a:solidFill>
                      <a:latin typeface="Söhne"/>
                    </a:rPr>
                    <a:t>Lives Saved</a:t>
                  </a:r>
                  <a:r>
                    <a:rPr lang="en-US" u="sng" dirty="0">
                      <a:solidFill>
                        <a:schemeClr val="tx2">
                          <a:lumMod val="75000"/>
                        </a:schemeClr>
                      </a:solidFill>
                      <a:latin typeface="Söhne"/>
                    </a:rPr>
                    <a:t>: </a:t>
                  </a:r>
                  <a:r>
                    <a:rPr lang="en-US" dirty="0">
                      <a:solidFill>
                        <a:schemeClr val="bg1"/>
                      </a:solidFill>
                      <a:latin typeface="Söhne"/>
                    </a:rPr>
                    <a:t>By reducing response times and enhancing patient care, the Smart Ambulance System has the potential to save lives, particularly in critical medical emergencies where every minute counts.</a:t>
                  </a:r>
                </a:p>
                <a:p>
                  <a:pPr algn="just">
                    <a:buFont typeface="Arial" panose="020B0604020202020204" pitchFamily="34" charset="0"/>
                    <a:buChar char="•"/>
                  </a:pPr>
                  <a:endParaRPr lang="en-US" dirty="0">
                    <a:solidFill>
                      <a:schemeClr val="tx2">
                        <a:lumMod val="75000"/>
                      </a:schemeClr>
                    </a:solidFill>
                    <a:latin typeface="Söhne"/>
                  </a:endParaRPr>
                </a:p>
                <a:p>
                  <a:pPr algn="just">
                    <a:buFont typeface="Arial" panose="020B0604020202020204" pitchFamily="34" charset="0"/>
                    <a:buChar char="•"/>
                  </a:pPr>
                  <a:r>
                    <a:rPr lang="en-US" b="1" u="sng" dirty="0">
                      <a:solidFill>
                        <a:schemeClr val="tx2">
                          <a:lumMod val="75000"/>
                        </a:schemeClr>
                      </a:solidFill>
                      <a:latin typeface="Söhne"/>
                    </a:rPr>
                    <a:t>Technology Reliability: </a:t>
                  </a:r>
                  <a:r>
                    <a:rPr lang="en-US" dirty="0">
                      <a:solidFill>
                        <a:schemeClr val="bg1"/>
                      </a:solidFill>
                      <a:latin typeface="Söhne"/>
                    </a:rPr>
                    <a:t>Ensuring the robustness and reliability of the technology infrastructure supporting the Smart Ambulance System is critical to its success, including GPS tracking, communication systems, and medical equipment.</a:t>
                  </a:r>
                </a:p>
                <a:p>
                  <a:pPr algn="just">
                    <a:buFont typeface="Arial" panose="020B0604020202020204" pitchFamily="34" charset="0"/>
                    <a:buChar char="•"/>
                  </a:pPr>
                  <a:endParaRPr lang="en-US" dirty="0">
                    <a:solidFill>
                      <a:schemeClr val="bg1"/>
                    </a:solidFill>
                    <a:latin typeface="Söhne"/>
                  </a:endParaRPr>
                </a:p>
                <a:p>
                  <a:pPr algn="just">
                    <a:buFont typeface="Arial" panose="020B0604020202020204" pitchFamily="34" charset="0"/>
                    <a:buChar char="•"/>
                  </a:pPr>
                  <a:r>
                    <a:rPr lang="en-US" b="1" u="sng" dirty="0">
                      <a:solidFill>
                        <a:schemeClr val="tx2">
                          <a:lumMod val="75000"/>
                        </a:schemeClr>
                      </a:solidFill>
                      <a:latin typeface="Söhne"/>
                    </a:rPr>
                    <a:t>Faster Response Times: </a:t>
                  </a:r>
                  <a:r>
                    <a:rPr lang="en-US" dirty="0">
                      <a:solidFill>
                        <a:schemeClr val="bg1"/>
                      </a:solidFill>
                      <a:latin typeface="Söhne"/>
                    </a:rPr>
                    <a:t>By utilizing real-time traffic data, GPS tracking, and intelligent routing algorithms, the Smart Ambulance System optimizes ambulance routes to reach emergency scenes swiftly, reducing response times and potentially saving lives.</a:t>
                  </a:r>
                  <a:endParaRPr lang="en-US" sz="3600" cap="all" dirty="0">
                    <a:solidFill>
                      <a:schemeClr val="bg1"/>
                    </a:solidFill>
                    <a:highlight>
                      <a:srgbClr val="000000"/>
                    </a:highlight>
                    <a:sym typeface="Gill Sans Light"/>
                  </a:endParaRPr>
                </a:p>
              </p:txBody>
            </p:sp>
          </p:grpSp>
          <p:sp>
            <p:nvSpPr>
              <p:cNvPr id="52" name="TextBox 51"/>
              <p:cNvSpPr txBox="1"/>
              <p:nvPr/>
            </p:nvSpPr>
            <p:spPr>
              <a:xfrm>
                <a:off x="1944002" y="136737"/>
                <a:ext cx="4536482" cy="584775"/>
              </a:xfrm>
              <a:prstGeom prst="rect">
                <a:avLst/>
              </a:prstGeom>
              <a:solidFill>
                <a:schemeClr val="bg1"/>
              </a:solidFill>
            </p:spPr>
            <p:txBody>
              <a:bodyPr wrap="square" rtlCol="0">
                <a:spAutoFit/>
              </a:bodyPr>
              <a:lstStyle/>
              <a:p>
                <a:pPr algn="ctr"/>
                <a:r>
                  <a:rPr lang="en-US" sz="3200" dirty="0">
                    <a:latin typeface="Andalus" panose="02020603050405020304" pitchFamily="18" charset="-78"/>
                    <a:cs typeface="Andalus" panose="02020603050405020304" pitchFamily="18" charset="-78"/>
                  </a:rPr>
                  <a:t>Critical Success Factors </a:t>
                </a:r>
              </a:p>
            </p:txBody>
          </p:sp>
        </p:grpSp>
        <p:sp>
          <p:nvSpPr>
            <p:cNvPr id="50" name="Rectangle: Top Corners Rounded 15">
              <a:extLst>
                <a:ext uri="{FF2B5EF4-FFF2-40B4-BE49-F238E27FC236}">
                  <a16:creationId xmlns:a16="http://schemas.microsoft.com/office/drawing/2014/main" id="{8FBCEB8D-B1DF-412C-A248-C5E7E6FECF6F}"/>
                </a:ext>
              </a:extLst>
            </p:cNvPr>
            <p:cNvSpPr/>
            <p:nvPr/>
          </p:nvSpPr>
          <p:spPr>
            <a:xfrm rot="5400000">
              <a:off x="8882959" y="3826740"/>
              <a:ext cx="691162" cy="597290"/>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p:nvPr/>
        </p:nvGrpSpPr>
        <p:grpSpPr>
          <a:xfrm>
            <a:off x="-9527954" y="-5871"/>
            <a:ext cx="12840740" cy="6909623"/>
            <a:chOff x="2232424" y="979160"/>
            <a:chExt cx="10384597" cy="6881192"/>
          </a:xfrm>
        </p:grpSpPr>
        <p:grpSp>
          <p:nvGrpSpPr>
            <p:cNvPr id="60" name="Group 59"/>
            <p:cNvGrpSpPr/>
            <p:nvPr/>
          </p:nvGrpSpPr>
          <p:grpSpPr>
            <a:xfrm>
              <a:off x="2232424" y="979160"/>
              <a:ext cx="10384597" cy="6881192"/>
              <a:chOff x="-651356" y="-240953"/>
              <a:chExt cx="10384597" cy="6881192"/>
            </a:xfrm>
          </p:grpSpPr>
          <p:grpSp>
            <p:nvGrpSpPr>
              <p:cNvPr id="62" name="Group 61"/>
              <p:cNvGrpSpPr/>
              <p:nvPr/>
            </p:nvGrpSpPr>
            <p:grpSpPr>
              <a:xfrm>
                <a:off x="-651356" y="-240953"/>
                <a:ext cx="10384597" cy="6881192"/>
                <a:chOff x="776015" y="-266372"/>
                <a:chExt cx="10384597" cy="6881192"/>
              </a:xfrm>
            </p:grpSpPr>
            <p:grpSp>
              <p:nvGrpSpPr>
                <p:cNvPr id="64" name="Group 63"/>
                <p:cNvGrpSpPr/>
                <p:nvPr/>
              </p:nvGrpSpPr>
              <p:grpSpPr>
                <a:xfrm>
                  <a:off x="776015" y="-266372"/>
                  <a:ext cx="10384597" cy="6881192"/>
                  <a:chOff x="554909" y="-204955"/>
                  <a:chExt cx="10384597" cy="6881192"/>
                </a:xfrm>
              </p:grpSpPr>
              <p:grpSp>
                <p:nvGrpSpPr>
                  <p:cNvPr id="66" name="Group 65">
                    <a:extLst>
                      <a:ext uri="{FF2B5EF4-FFF2-40B4-BE49-F238E27FC236}">
                        <a16:creationId xmlns:a16="http://schemas.microsoft.com/office/drawing/2014/main" id="{56761E50-ACF4-4AEB-91B2-4D1260FF3876}"/>
                      </a:ext>
                    </a:extLst>
                  </p:cNvPr>
                  <p:cNvGrpSpPr/>
                  <p:nvPr/>
                </p:nvGrpSpPr>
                <p:grpSpPr>
                  <a:xfrm>
                    <a:off x="554909" y="-204955"/>
                    <a:ext cx="10384597" cy="6881192"/>
                    <a:chOff x="-4447734" y="-178407"/>
                    <a:chExt cx="10384597" cy="6881192"/>
                  </a:xfrm>
                  <a:effectLst>
                    <a:outerShdw blurRad="254000" dist="88900" algn="l" rotWithShape="0">
                      <a:schemeClr val="tx1">
                        <a:lumMod val="95000"/>
                        <a:lumOff val="5000"/>
                        <a:alpha val="51000"/>
                      </a:schemeClr>
                    </a:outerShdw>
                  </a:effectLst>
                </p:grpSpPr>
                <p:sp>
                  <p:nvSpPr>
                    <p:cNvPr id="68" name="Rectangle 67">
                      <a:extLst>
                        <a:ext uri="{FF2B5EF4-FFF2-40B4-BE49-F238E27FC236}">
                          <a16:creationId xmlns:a16="http://schemas.microsoft.com/office/drawing/2014/main" id="{01A82F37-F384-44AF-8D4D-8E5AB51F36CD}"/>
                        </a:ext>
                      </a:extLst>
                    </p:cNvPr>
                    <p:cNvSpPr/>
                    <p:nvPr/>
                  </p:nvSpPr>
                  <p:spPr>
                    <a:xfrm>
                      <a:off x="-4447734" y="-178407"/>
                      <a:ext cx="9848849" cy="688119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Top Corners Rounded 1">
                      <a:extLst>
                        <a:ext uri="{FF2B5EF4-FFF2-40B4-BE49-F238E27FC236}">
                          <a16:creationId xmlns:a16="http://schemas.microsoft.com/office/drawing/2014/main" id="{C5D1EB51-A0E9-4F9E-8E46-8B3E890D1A18}"/>
                        </a:ext>
                      </a:extLst>
                    </p:cNvPr>
                    <p:cNvSpPr/>
                    <p:nvPr/>
                  </p:nvSpPr>
                  <p:spPr>
                    <a:xfrm rot="5400000">
                      <a:off x="5297515" y="2829946"/>
                      <a:ext cx="732106" cy="546591"/>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p:cNvSpPr txBox="1"/>
                  <p:nvPr/>
                </p:nvSpPr>
                <p:spPr>
                  <a:xfrm>
                    <a:off x="4754694" y="1750716"/>
                    <a:ext cx="4468790" cy="461665"/>
                  </a:xfrm>
                  <a:prstGeom prst="rect">
                    <a:avLst/>
                  </a:prstGeom>
                  <a:noFill/>
                </p:spPr>
                <p:txBody>
                  <a:bodyPr wrap="square" rtlCol="0">
                    <a:spAutoFit/>
                  </a:bodyPr>
                  <a:lstStyle/>
                  <a:p>
                    <a:endParaRPr lang="en-US" sz="2400" dirty="0">
                      <a:solidFill>
                        <a:schemeClr val="accent5">
                          <a:lumMod val="50000"/>
                        </a:schemeClr>
                      </a:solidFill>
                      <a:latin typeface="Andalus" panose="02020603050405020304" pitchFamily="18" charset="-78"/>
                      <a:cs typeface="Andalus" panose="02020603050405020304" pitchFamily="18" charset="-78"/>
                    </a:endParaRPr>
                  </a:p>
                </p:txBody>
              </p:sp>
            </p:grpSp>
            <p:sp>
              <p:nvSpPr>
                <p:cNvPr id="65" name="Rectangle 64"/>
                <p:cNvSpPr/>
                <p:nvPr/>
              </p:nvSpPr>
              <p:spPr>
                <a:xfrm>
                  <a:off x="3763894" y="1385195"/>
                  <a:ext cx="6096000" cy="4297267"/>
                </a:xfrm>
                <a:prstGeom prst="rect">
                  <a:avLst/>
                </a:prstGeom>
              </p:spPr>
              <p:txBody>
                <a:bodyPr>
                  <a:spAutoFit/>
                </a:bodyPr>
                <a:lstStyle/>
                <a:p>
                  <a:pPr>
                    <a:lnSpc>
                      <a:spcPct val="107000"/>
                    </a:lnSpc>
                    <a:spcAft>
                      <a:spcPts val="800"/>
                    </a:spcAft>
                  </a:pPr>
                  <a:r>
                    <a:rPr lang="en-US" sz="2000" b="1" dirty="0">
                      <a:latin typeface="Andalus" panose="02020603050405020304" pitchFamily="18" charset="-78"/>
                      <a:ea typeface="Calibri" panose="020F0502020204030204" pitchFamily="34" charset="0"/>
                      <a:cs typeface="Andalus" panose="02020603050405020304" pitchFamily="18" charset="-78"/>
                    </a:rPr>
                    <a:t>Advantages :</a:t>
                  </a:r>
                  <a:endParaRPr lang="en-US" sz="2000" dirty="0">
                    <a:latin typeface="Andalus" panose="02020603050405020304" pitchFamily="18" charset="-78"/>
                    <a:ea typeface="Calibri" panose="020F0502020204030204" pitchFamily="34" charset="0"/>
                    <a:cs typeface="Andalus" panose="02020603050405020304" pitchFamily="18" charset="-78"/>
                  </a:endParaRP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Data-Driven Decision Making.</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Resource Optimization.</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Improved</a:t>
                  </a:r>
                  <a:r>
                    <a:rPr lang="en-US" b="1" dirty="0">
                      <a:latin typeface="Andalus" panose="02020603050405020304" pitchFamily="18" charset="-78"/>
                      <a:ea typeface="Calibri" panose="020F0502020204030204" pitchFamily="34" charset="0"/>
                      <a:cs typeface="Andalus" panose="02020603050405020304" pitchFamily="18" charset="-78"/>
                    </a:rPr>
                    <a:t> </a:t>
                  </a:r>
                  <a:r>
                    <a:rPr lang="en-US" dirty="0">
                      <a:latin typeface="Andalus" panose="02020603050405020304" pitchFamily="18" charset="-78"/>
                      <a:ea typeface="Calibri" panose="020F0502020204030204" pitchFamily="34" charset="0"/>
                      <a:cs typeface="Andalus" panose="02020603050405020304" pitchFamily="18" charset="-78"/>
                    </a:rPr>
                    <a:t>Communication.</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Faster Response Times.</a:t>
                  </a:r>
                </a:p>
                <a:p>
                  <a:pPr marL="457200" marR="0">
                    <a:lnSpc>
                      <a:spcPct val="107000"/>
                    </a:lnSpc>
                    <a:spcBef>
                      <a:spcPts val="0"/>
                    </a:spcBef>
                    <a:spcAft>
                      <a:spcPts val="800"/>
                    </a:spcAft>
                  </a:pPr>
                  <a:r>
                    <a:rPr lang="en-US" dirty="0">
                      <a:latin typeface="Andalus" panose="02020603050405020304" pitchFamily="18" charset="-78"/>
                      <a:ea typeface="Calibri" panose="020F0502020204030204" pitchFamily="34" charset="0"/>
                      <a:cs typeface="Andalus" panose="02020603050405020304" pitchFamily="18" charset="-78"/>
                    </a:rPr>
                    <a:t> </a:t>
                  </a:r>
                </a:p>
                <a:p>
                  <a:pPr>
                    <a:lnSpc>
                      <a:spcPct val="107000"/>
                    </a:lnSpc>
                    <a:spcAft>
                      <a:spcPts val="800"/>
                    </a:spcAft>
                  </a:pPr>
                  <a:r>
                    <a:rPr lang="en-US" sz="2000" b="1" dirty="0">
                      <a:latin typeface="Andalus" panose="02020603050405020304" pitchFamily="18" charset="-78"/>
                      <a:ea typeface="Calibri" panose="020F0502020204030204" pitchFamily="34" charset="0"/>
                      <a:cs typeface="Andalus" panose="02020603050405020304" pitchFamily="18" charset="-78"/>
                    </a:rPr>
                    <a:t>Drawbacks :</a:t>
                  </a:r>
                  <a:endParaRPr lang="en-US" sz="2000" dirty="0">
                    <a:latin typeface="Andalus" panose="02020603050405020304" pitchFamily="18" charset="-78"/>
                    <a:ea typeface="Calibri" panose="020F0502020204030204" pitchFamily="34" charset="0"/>
                    <a:cs typeface="Andalus" panose="02020603050405020304" pitchFamily="18" charset="-78"/>
                  </a:endParaRP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Reliance on Technology : Any technical malfunctions or system failures could potentially disrupt emergency medical services delivery.</a:t>
                  </a: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Cost of Implementation.</a:t>
                  </a: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Data Privacy and Security Risks.</a:t>
                  </a:r>
                </a:p>
                <a:p>
                  <a:pPr marL="285750" marR="0" lvl="0" indent="-285750" algn="just">
                    <a:lnSpc>
                      <a:spcPct val="107000"/>
                    </a:lnSpc>
                    <a:spcBef>
                      <a:spcPts val="0"/>
                    </a:spcBef>
                    <a:spcAft>
                      <a:spcPts val="80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Integration Challenges.</a:t>
                  </a:r>
                </a:p>
              </p:txBody>
            </p:sp>
          </p:grpSp>
          <p:pic>
            <p:nvPicPr>
              <p:cNvPr id="63"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b="7721"/>
              <a:stretch/>
            </p:blipFill>
            <p:spPr bwMode="auto">
              <a:xfrm>
                <a:off x="5629983" y="1543814"/>
                <a:ext cx="2769090" cy="214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TextBox 60"/>
            <p:cNvSpPr txBox="1"/>
            <p:nvPr/>
          </p:nvSpPr>
          <p:spPr>
            <a:xfrm>
              <a:off x="4994329" y="1558471"/>
              <a:ext cx="5138837" cy="584775"/>
            </a:xfrm>
            <a:prstGeom prst="rect">
              <a:avLst/>
            </a:prstGeom>
            <a:solidFill>
              <a:schemeClr val="bg1"/>
            </a:solidFill>
          </p:spPr>
          <p:txBody>
            <a:bodyPr wrap="square" rtlCol="0">
              <a:spAutoFit/>
            </a:bodyPr>
            <a:lstStyle/>
            <a:p>
              <a:pPr lvl="0" algn="ctr"/>
              <a:r>
                <a:rPr lang="en-US" sz="3200" dirty="0">
                  <a:latin typeface="Andalus" panose="02020603050405020304" pitchFamily="18" charset="-78"/>
                  <a:cs typeface="Andalus" panose="02020603050405020304" pitchFamily="18" charset="-78"/>
                </a:rPr>
                <a:t>Advantage and Drawbacks </a:t>
              </a:r>
            </a:p>
          </p:txBody>
        </p:sp>
      </p:grpSp>
      <p:grpSp>
        <p:nvGrpSpPr>
          <p:cNvPr id="25" name="Group 24">
            <a:extLst>
              <a:ext uri="{FF2B5EF4-FFF2-40B4-BE49-F238E27FC236}">
                <a16:creationId xmlns:a16="http://schemas.microsoft.com/office/drawing/2014/main" id="{BC48B5BF-FF8E-4E58-82A9-76844D115FDA}"/>
              </a:ext>
            </a:extLst>
          </p:cNvPr>
          <p:cNvGrpSpPr/>
          <p:nvPr/>
        </p:nvGrpSpPr>
        <p:grpSpPr>
          <a:xfrm>
            <a:off x="-10133757" y="-13515"/>
            <a:ext cx="12723180" cy="6909622"/>
            <a:chOff x="-328067" y="-13515"/>
            <a:chExt cx="12723180" cy="6909622"/>
          </a:xfrm>
        </p:grpSpPr>
        <p:grpSp>
          <p:nvGrpSpPr>
            <p:cNvPr id="70" name="Group 69"/>
            <p:cNvGrpSpPr/>
            <p:nvPr/>
          </p:nvGrpSpPr>
          <p:grpSpPr>
            <a:xfrm>
              <a:off x="-328067" y="-13515"/>
              <a:ext cx="12723180" cy="6909622"/>
              <a:chOff x="-6117772" y="-414712"/>
              <a:chExt cx="10465618" cy="6858000"/>
            </a:xfrm>
          </p:grpSpPr>
          <p:grpSp>
            <p:nvGrpSpPr>
              <p:cNvPr id="71" name="Group 70"/>
              <p:cNvGrpSpPr/>
              <p:nvPr/>
            </p:nvGrpSpPr>
            <p:grpSpPr>
              <a:xfrm>
                <a:off x="-6117772" y="-414712"/>
                <a:ext cx="10465618" cy="6858000"/>
                <a:chOff x="-926730" y="-1114"/>
                <a:chExt cx="10393907" cy="6858000"/>
              </a:xfrm>
              <a:solidFill>
                <a:srgbClr val="84AF9B"/>
              </a:solidFill>
            </p:grpSpPr>
            <p:grpSp>
              <p:nvGrpSpPr>
                <p:cNvPr id="73" name="Group 72">
                  <a:extLst>
                    <a:ext uri="{FF2B5EF4-FFF2-40B4-BE49-F238E27FC236}">
                      <a16:creationId xmlns:a16="http://schemas.microsoft.com/office/drawing/2014/main" id="{D9F87DD0-B660-4FD3-9876-F10CFF006B32}"/>
                    </a:ext>
                  </a:extLst>
                </p:cNvPr>
                <p:cNvGrpSpPr/>
                <p:nvPr/>
              </p:nvGrpSpPr>
              <p:grpSpPr>
                <a:xfrm>
                  <a:off x="-926730" y="-1114"/>
                  <a:ext cx="10393907" cy="6858000"/>
                  <a:chOff x="-5120598" y="711"/>
                  <a:chExt cx="10393907" cy="6858000"/>
                </a:xfrm>
                <a:grpFill/>
                <a:effectLst>
                  <a:outerShdw blurRad="254000" dist="88900" algn="l" rotWithShape="0">
                    <a:prstClr val="black">
                      <a:alpha val="51000"/>
                    </a:prstClr>
                  </a:outerShdw>
                </a:effectLst>
              </p:grpSpPr>
              <p:sp>
                <p:nvSpPr>
                  <p:cNvPr id="75" name="Rectangle: Top Corners Rounded 12">
                    <a:extLst>
                      <a:ext uri="{FF2B5EF4-FFF2-40B4-BE49-F238E27FC236}">
                        <a16:creationId xmlns:a16="http://schemas.microsoft.com/office/drawing/2014/main" id="{4398BEEC-1423-4336-B5D8-03839CBA6908}"/>
                      </a:ext>
                    </a:extLst>
                  </p:cNvPr>
                  <p:cNvSpPr/>
                  <p:nvPr/>
                </p:nvSpPr>
                <p:spPr>
                  <a:xfrm rot="5400000">
                    <a:off x="4655553" y="2156478"/>
                    <a:ext cx="670391" cy="56512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275D813-8D64-4748-8D21-48563217B55D}"/>
                      </a:ext>
                    </a:extLst>
                  </p:cNvPr>
                  <p:cNvSpPr/>
                  <p:nvPr/>
                </p:nvSpPr>
                <p:spPr>
                  <a:xfrm>
                    <a:off x="-5120598" y="711"/>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p:cNvSpPr txBox="1"/>
                <p:nvPr/>
              </p:nvSpPr>
              <p:spPr>
                <a:xfrm>
                  <a:off x="3060177" y="1714243"/>
                  <a:ext cx="4429988" cy="461665"/>
                </a:xfrm>
                <a:prstGeom prst="rect">
                  <a:avLst/>
                </a:prstGeom>
                <a:grpFill/>
              </p:spPr>
              <p:txBody>
                <a:bodyPr wrap="square" rtlCol="0">
                  <a:spAutoFit/>
                </a:bodyPr>
                <a:lstStyle/>
                <a:p>
                  <a:endParaRPr lang="en-US" sz="2400" dirty="0">
                    <a:latin typeface="Andalus" panose="02020603050405020304" pitchFamily="18" charset="-78"/>
                    <a:cs typeface="Andalus" panose="02020603050405020304" pitchFamily="18" charset="-78"/>
                  </a:endParaRPr>
                </a:p>
              </p:txBody>
            </p:sp>
          </p:grpSp>
          <p:sp>
            <p:nvSpPr>
              <p:cNvPr id="72" name="TextBox 71"/>
              <p:cNvSpPr txBox="1"/>
              <p:nvPr/>
            </p:nvSpPr>
            <p:spPr>
              <a:xfrm>
                <a:off x="-1947616" y="336384"/>
                <a:ext cx="2904565" cy="646331"/>
              </a:xfrm>
              <a:prstGeom prst="rect">
                <a:avLst/>
              </a:prstGeom>
              <a:solidFill>
                <a:schemeClr val="bg1"/>
              </a:solidFill>
            </p:spPr>
            <p:txBody>
              <a:bodyPr wrap="square" rtlCol="0">
                <a:spAutoFit/>
              </a:bodyPr>
              <a:lstStyle/>
              <a:p>
                <a:pPr lvl="0" algn="ctr"/>
                <a:r>
                  <a:rPr lang="en-US" sz="3600" dirty="0">
                    <a:latin typeface="Andalus" panose="02020603050405020304" pitchFamily="18" charset="-78"/>
                    <a:cs typeface="Andalus" panose="02020603050405020304" pitchFamily="18" charset="-78"/>
                  </a:rPr>
                  <a:t>Project Demo</a:t>
                </a:r>
              </a:p>
            </p:txBody>
          </p:sp>
        </p:grpSp>
        <p:pic>
          <p:nvPicPr>
            <p:cNvPr id="4" name="VIDEO-2024-02-26-09-57-31">
              <a:hlinkClick r:id="" action="ppaction://media"/>
              <a:extLst>
                <a:ext uri="{FF2B5EF4-FFF2-40B4-BE49-F238E27FC236}">
                  <a16:creationId xmlns:a16="http://schemas.microsoft.com/office/drawing/2014/main" id="{018105D5-0B37-4271-AE93-1AD9A6DF79EB}"/>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2195922" y="1633197"/>
              <a:ext cx="8857668" cy="4515008"/>
            </a:xfrm>
            <a:prstGeom prst="rect">
              <a:avLst/>
            </a:prstGeom>
          </p:spPr>
        </p:pic>
      </p:grpSp>
      <p:grpSp>
        <p:nvGrpSpPr>
          <p:cNvPr id="87" name="Group 86">
            <a:extLst>
              <a:ext uri="{FF2B5EF4-FFF2-40B4-BE49-F238E27FC236}">
                <a16:creationId xmlns:a16="http://schemas.microsoft.com/office/drawing/2014/main" id="{5A1D79F5-3EE3-4764-BE49-3F681E2126CD}"/>
              </a:ext>
            </a:extLst>
          </p:cNvPr>
          <p:cNvGrpSpPr/>
          <p:nvPr/>
        </p:nvGrpSpPr>
        <p:grpSpPr>
          <a:xfrm>
            <a:off x="-11467508" y="-13515"/>
            <a:ext cx="13442811" cy="6907328"/>
            <a:chOff x="-11467508" y="-13515"/>
            <a:chExt cx="13442811" cy="6907328"/>
          </a:xfrm>
        </p:grpSpPr>
        <p:grpSp>
          <p:nvGrpSpPr>
            <p:cNvPr id="77" name="Group 76"/>
            <p:cNvGrpSpPr/>
            <p:nvPr/>
          </p:nvGrpSpPr>
          <p:grpSpPr>
            <a:xfrm>
              <a:off x="-11467508" y="-13515"/>
              <a:ext cx="13442811" cy="6907328"/>
              <a:chOff x="-1954279" y="57812"/>
              <a:chExt cx="10406523" cy="6858000"/>
            </a:xfrm>
          </p:grpSpPr>
          <p:grpSp>
            <p:nvGrpSpPr>
              <p:cNvPr id="78" name="Group 77"/>
              <p:cNvGrpSpPr/>
              <p:nvPr/>
            </p:nvGrpSpPr>
            <p:grpSpPr>
              <a:xfrm>
                <a:off x="-1954279" y="57812"/>
                <a:ext cx="10406523" cy="6858000"/>
                <a:chOff x="3825987" y="-89196"/>
                <a:chExt cx="10406523" cy="6858000"/>
              </a:xfrm>
            </p:grpSpPr>
            <p:grpSp>
              <p:nvGrpSpPr>
                <p:cNvPr id="82" name="Group 81">
                  <a:extLst>
                    <a:ext uri="{FF2B5EF4-FFF2-40B4-BE49-F238E27FC236}">
                      <a16:creationId xmlns:a16="http://schemas.microsoft.com/office/drawing/2014/main" id="{86AB1F5F-FC4D-4A86-A9E5-BBEB8A5FDA63}"/>
                    </a:ext>
                  </a:extLst>
                </p:cNvPr>
                <p:cNvGrpSpPr/>
                <p:nvPr/>
              </p:nvGrpSpPr>
              <p:grpSpPr>
                <a:xfrm>
                  <a:off x="3825987" y="-89196"/>
                  <a:ext cx="10406523" cy="6858000"/>
                  <a:chOff x="-6465379" y="23487"/>
                  <a:chExt cx="10406523" cy="6858000"/>
                </a:xfrm>
                <a:effectLst>
                  <a:outerShdw blurRad="254000" dist="88900" algn="l" rotWithShape="0">
                    <a:prstClr val="black">
                      <a:alpha val="51000"/>
                    </a:prstClr>
                  </a:outerShdw>
                </a:effectLst>
              </p:grpSpPr>
              <p:sp>
                <p:nvSpPr>
                  <p:cNvPr id="84" name="Rectangle 83">
                    <a:extLst>
                      <a:ext uri="{FF2B5EF4-FFF2-40B4-BE49-F238E27FC236}">
                        <a16:creationId xmlns:a16="http://schemas.microsoft.com/office/drawing/2014/main" id="{1E61F369-01B8-42C0-AB81-1CDAED90BB31}"/>
                      </a:ext>
                    </a:extLst>
                  </p:cNvPr>
                  <p:cNvSpPr/>
                  <p:nvPr/>
                </p:nvSpPr>
                <p:spPr>
                  <a:xfrm>
                    <a:off x="-6465379" y="23487"/>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Top Corners Rounded 15">
                    <a:extLst>
                      <a:ext uri="{FF2B5EF4-FFF2-40B4-BE49-F238E27FC236}">
                        <a16:creationId xmlns:a16="http://schemas.microsoft.com/office/drawing/2014/main" id="{8FBCEB8D-B1DF-412C-A248-C5E7E6FECF6F}"/>
                      </a:ext>
                    </a:extLst>
                  </p:cNvPr>
                  <p:cNvSpPr/>
                  <p:nvPr/>
                </p:nvSpPr>
                <p:spPr>
                  <a:xfrm rot="5400000">
                    <a:off x="3220600" y="1282736"/>
                    <a:ext cx="766907" cy="674181"/>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p:cNvSpPr txBox="1"/>
                <p:nvPr/>
              </p:nvSpPr>
              <p:spPr>
                <a:xfrm>
                  <a:off x="9567589" y="1519529"/>
                  <a:ext cx="3865796" cy="400110"/>
                </a:xfrm>
                <a:prstGeom prst="rect">
                  <a:avLst/>
                </a:prstGeom>
                <a:noFill/>
              </p:spPr>
              <p:txBody>
                <a:bodyPr wrap="square" rtlCol="0">
                  <a:spAutoFit/>
                </a:bodyPr>
                <a:lstStyle/>
                <a:p>
                  <a:endParaRPr lang="en-US" sz="2000" dirty="0">
                    <a:latin typeface="Andalus" panose="02020603050405020304" pitchFamily="18" charset="-78"/>
                    <a:cs typeface="Andalus" panose="02020603050405020304" pitchFamily="18" charset="-78"/>
                  </a:endParaRPr>
                </a:p>
              </p:txBody>
            </p:sp>
          </p:grpSp>
          <p:sp>
            <p:nvSpPr>
              <p:cNvPr id="79" name="Rectangle 78"/>
              <p:cNvSpPr/>
              <p:nvPr/>
            </p:nvSpPr>
            <p:spPr>
              <a:xfrm>
                <a:off x="1707122" y="700082"/>
                <a:ext cx="2562505" cy="646331"/>
              </a:xfrm>
              <a:prstGeom prst="rect">
                <a:avLst/>
              </a:prstGeom>
              <a:solidFill>
                <a:schemeClr val="bg1"/>
              </a:solidFill>
            </p:spPr>
            <p:txBody>
              <a:bodyPr wrap="square">
                <a:spAutoFit/>
              </a:bodyPr>
              <a:lstStyle/>
              <a:p>
                <a:pPr algn="ctr"/>
                <a:r>
                  <a:rPr lang="en-US" sz="3600" b="1" dirty="0">
                    <a:latin typeface="Californian FB" panose="0207040306080B030204" pitchFamily="18" charset="0"/>
                    <a:cs typeface="Andalus" panose="02020603050405020304" pitchFamily="18" charset="-78"/>
                  </a:rPr>
                  <a:t>Reference</a:t>
                </a:r>
                <a:r>
                  <a:rPr lang="en-US" sz="3200" dirty="0">
                    <a:cs typeface="Andalus" panose="02020603050405020304" pitchFamily="18" charset="-78"/>
                  </a:rPr>
                  <a:t> </a:t>
                </a:r>
                <a:endParaRPr lang="en-US" dirty="0"/>
              </a:p>
            </p:txBody>
          </p:sp>
          <p:pic>
            <p:nvPicPr>
              <p:cNvPr id="80" name="Picture 79">
                <a:extLst>
                  <a:ext uri="{FF2B5EF4-FFF2-40B4-BE49-F238E27FC236}">
                    <a16:creationId xmlns:a16="http://schemas.microsoft.com/office/drawing/2014/main" id="{288F56C3-83FF-4D5C-82B4-5E5B1138075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23" y="1483973"/>
                <a:ext cx="4162521" cy="3517539"/>
              </a:xfrm>
              <a:prstGeom prst="rect">
                <a:avLst/>
              </a:prstGeom>
            </p:spPr>
          </p:pic>
          <p:sp>
            <p:nvSpPr>
              <p:cNvPr id="81" name="Text Placeholder 1">
                <a:extLst>
                  <a:ext uri="{FF2B5EF4-FFF2-40B4-BE49-F238E27FC236}">
                    <a16:creationId xmlns:a16="http://schemas.microsoft.com/office/drawing/2014/main" id="{83636129-E4B5-4AD2-80AF-30D5425F22AB}"/>
                  </a:ext>
                </a:extLst>
              </p:cNvPr>
              <p:cNvSpPr txBox="1">
                <a:spLocks noChangeArrowheads="1"/>
              </p:cNvSpPr>
              <p:nvPr/>
            </p:nvSpPr>
            <p:spPr bwMode="auto">
              <a:xfrm>
                <a:off x="1078263" y="5092891"/>
                <a:ext cx="4177140" cy="825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0" fontAlgn="base" latinLnBrk="0" hangingPunct="1">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457200" indent="-228600" algn="l" defTabSz="914400" rtl="0" eaLnBrk="0" fontAlgn="base" latinLnBrk="0" hangingPunct="1">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914400" indent="-228600" algn="l" defTabSz="914400" rtl="0" eaLnBrk="0" fontAlgn="base" latinLnBrk="0" hangingPunct="1">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3716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18288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2860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7432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2004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6576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hangingPunct="0">
                  <a:lnSpc>
                    <a:spcPct val="100000"/>
                  </a:lnSpc>
                  <a:buFontTx/>
                  <a:buNone/>
                </a:pPr>
                <a:r>
                  <a:rPr lang="en-US" altLang="en-US" sz="1600" b="1" dirty="0">
                    <a:solidFill>
                      <a:srgbClr val="222222"/>
                    </a:solidFill>
                    <a:cs typeface="Arial" panose="020B0604020202020204" pitchFamily="34" charset="0"/>
                  </a:rPr>
                  <a:t>link:</a:t>
                </a:r>
              </a:p>
              <a:p>
                <a:pPr marL="0" indent="0" hangingPunct="0">
                  <a:lnSpc>
                    <a:spcPct val="100000"/>
                  </a:lnSpc>
                  <a:buFontTx/>
                  <a:buNone/>
                </a:pPr>
                <a:r>
                  <a:rPr lang="en-US" altLang="en-US" sz="1600" dirty="0">
                    <a:solidFill>
                      <a:srgbClr val="222222"/>
                    </a:solidFill>
                    <a:cs typeface="Arial" panose="020B0604020202020204" pitchFamily="34" charset="0"/>
                  </a:rPr>
                  <a:t> </a:t>
                </a:r>
                <a:r>
                  <a:rPr lang="en-US" altLang="en-US" sz="1600" dirty="0">
                    <a:solidFill>
                      <a:srgbClr val="1155CC"/>
                    </a:solidFill>
                    <a:cs typeface="Arial" panose="020B0604020202020204" pitchFamily="34" charset="0"/>
                  </a:rPr>
                  <a:t>https://www.tinkercad.com/things/clYGnZnvTGb-smart-city-traffic-management-using-iot-/editel</a:t>
                </a:r>
                <a:endParaRPr lang="en-US" altLang="en-US" sz="1600" dirty="0"/>
              </a:p>
            </p:txBody>
          </p:sp>
        </p:grpSp>
        <p:sp>
          <p:nvSpPr>
            <p:cNvPr id="27" name="Rectangle 1">
              <a:extLst>
                <a:ext uri="{FF2B5EF4-FFF2-40B4-BE49-F238E27FC236}">
                  <a16:creationId xmlns:a16="http://schemas.microsoft.com/office/drawing/2014/main" id="{7C8C9AD8-7C0D-4F37-9750-C1EE55586B67}"/>
                </a:ext>
              </a:extLst>
            </p:cNvPr>
            <p:cNvSpPr>
              <a:spLocks noChangeArrowheads="1"/>
            </p:cNvSpPr>
            <p:nvPr/>
          </p:nvSpPr>
          <p:spPr bwMode="auto">
            <a:xfrm>
              <a:off x="-7540231" y="5983072"/>
              <a:ext cx="5395895"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16"/>
                </a:rPr>
                <a:t>https://github.com/AhlamBest/Smart-Ambulance---Traffic-Management-Group3.git</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652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29167E-6 2.59259E-6 L 0.55963 0.00139 " pathEditMode="relative" rAng="0" ptsTypes="AA">
                                      <p:cBhvr>
                                        <p:cTn id="6" dur="1250" fill="hold"/>
                                        <p:tgtEl>
                                          <p:spTgt spid="10"/>
                                        </p:tgtEl>
                                        <p:attrNameLst>
                                          <p:attrName>ppt_x</p:attrName>
                                          <p:attrName>ppt_y</p:attrName>
                                        </p:attrNameLst>
                                      </p:cBhvr>
                                      <p:rCtr x="27982" y="69"/>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33333E-6 2.22222E-6 L 0.5918 -0.00185 " pathEditMode="relative" rAng="0" ptsTypes="AA">
                                      <p:cBhvr>
                                        <p:cTn id="10" dur="1250" fill="hold"/>
                                        <p:tgtEl>
                                          <p:spTgt spid="20"/>
                                        </p:tgtEl>
                                        <p:attrNameLst>
                                          <p:attrName>ppt_x</p:attrName>
                                          <p:attrName>ppt_y</p:attrName>
                                        </p:attrNameLst>
                                      </p:cBhvr>
                                      <p:rCtr x="29583" y="-9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375E-6 3.7037E-6 L 0.63581 0.00648 " pathEditMode="relative" rAng="0" ptsTypes="AA">
                                      <p:cBhvr>
                                        <p:cTn id="14" dur="1250" fill="hold"/>
                                        <p:tgtEl>
                                          <p:spTgt spid="3"/>
                                        </p:tgtEl>
                                        <p:attrNameLst>
                                          <p:attrName>ppt_x</p:attrName>
                                          <p:attrName>ppt_y</p:attrName>
                                        </p:attrNameLst>
                                      </p:cBhvr>
                                      <p:rCtr x="31784" y="324"/>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3.75E-6 7.40741E-7 L 0.68502 -0.00255 " pathEditMode="relative" rAng="0" ptsTypes="AA">
                                      <p:cBhvr>
                                        <p:cTn id="18" dur="1250" fill="hold"/>
                                        <p:tgtEl>
                                          <p:spTgt spid="48"/>
                                        </p:tgtEl>
                                        <p:attrNameLst>
                                          <p:attrName>ppt_x</p:attrName>
                                          <p:attrName>ppt_y</p:attrName>
                                        </p:attrNameLst>
                                      </p:cBhvr>
                                      <p:rCtr x="34245" y="-139"/>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2.29167E-6 2.22222E-6 L 0.74649 -0.00047 " pathEditMode="relative" rAng="0" ptsTypes="AA">
                                      <p:cBhvr>
                                        <p:cTn id="22" dur="1250" fill="hold"/>
                                        <p:tgtEl>
                                          <p:spTgt spid="59"/>
                                        </p:tgtEl>
                                        <p:attrNameLst>
                                          <p:attrName>ppt_x</p:attrName>
                                          <p:attrName>ppt_y</p:attrName>
                                        </p:attrNameLst>
                                      </p:cBhvr>
                                      <p:rCtr x="37318" y="-23"/>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1.875E-6 -3.7037E-7 L 0.79844 -0.00069 " pathEditMode="relative" rAng="0" ptsTypes="AA">
                                      <p:cBhvr>
                                        <p:cTn id="26" dur="1300" fill="hold"/>
                                        <p:tgtEl>
                                          <p:spTgt spid="25"/>
                                        </p:tgtEl>
                                        <p:attrNameLst>
                                          <p:attrName>ppt_x</p:attrName>
                                          <p:attrName>ppt_y</p:attrName>
                                        </p:attrNameLst>
                                      </p:cBhvr>
                                      <p:rCtr x="39922" y="-46"/>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2.91667E-6 -3.7037E-7 L 0.88424 0.00232 " pathEditMode="relative" rAng="0" ptsTypes="AA">
                                      <p:cBhvr>
                                        <p:cTn id="30" dur="1250" fill="hold"/>
                                        <p:tgtEl>
                                          <p:spTgt spid="87"/>
                                        </p:tgtEl>
                                        <p:attrNameLst>
                                          <p:attrName>ppt_x</p:attrName>
                                          <p:attrName>ppt_y</p:attrName>
                                        </p:attrNameLst>
                                      </p:cBhvr>
                                      <p:rCtr x="44206" y="116"/>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447</Words>
  <Application>Microsoft Office PowerPoint</Application>
  <PresentationFormat>Widescreen</PresentationFormat>
  <Paragraphs>44</Paragraphs>
  <Slides>1</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Andalus</vt:lpstr>
      <vt:lpstr>Arial</vt:lpstr>
      <vt:lpstr>Calibri</vt:lpstr>
      <vt:lpstr>Calibri Light</vt:lpstr>
      <vt:lpstr>Californian FB</vt:lpstr>
      <vt:lpstr>Cambria</vt:lpstr>
      <vt:lpstr>DAGGERSQUARE</vt:lpstr>
      <vt:lpstr>Söhne</vt:lpstr>
      <vt:lpstr>Tw Cen MT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 Araimi, Taiba OLNG-Trainee 15</cp:lastModifiedBy>
  <cp:revision>38</cp:revision>
  <dcterms:created xsi:type="dcterms:W3CDTF">2024-02-25T10:20:09Z</dcterms:created>
  <dcterms:modified xsi:type="dcterms:W3CDTF">2024-02-26T11:58:31Z</dcterms:modified>
</cp:coreProperties>
</file>